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</p:sldMasterIdLst>
  <p:notesMasterIdLst>
    <p:notesMasterId r:id="rId26"/>
  </p:notesMasterIdLst>
  <p:handoutMasterIdLst>
    <p:handoutMasterId r:id="rId27"/>
  </p:handoutMasterIdLst>
  <p:sldIdLst>
    <p:sldId id="269" r:id="rId4"/>
    <p:sldId id="304" r:id="rId5"/>
    <p:sldId id="295" r:id="rId6"/>
    <p:sldId id="305" r:id="rId7"/>
    <p:sldId id="308" r:id="rId8"/>
    <p:sldId id="301" r:id="rId9"/>
    <p:sldId id="300" r:id="rId10"/>
    <p:sldId id="309" r:id="rId11"/>
    <p:sldId id="312" r:id="rId12"/>
    <p:sldId id="296" r:id="rId13"/>
    <p:sldId id="313" r:id="rId14"/>
    <p:sldId id="297" r:id="rId15"/>
    <p:sldId id="29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06" r:id="rId24"/>
    <p:sldId id="311" r:id="rId25"/>
  </p:sldIdLst>
  <p:sldSz cx="9906000" cy="6858000" type="A4"/>
  <p:notesSz cx="6794500" cy="9931400"/>
  <p:defaultTextStyle>
    <a:defPPr>
      <a:defRPr lang="nb-NO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D21FA7-0B3E-46E6-BE03-612AB9105440}" v="225" dt="2018-11-27T09:13:49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184" y="40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52967" y="303460"/>
            <a:ext cx="5435600" cy="41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nb-NO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44446" y="9434832"/>
            <a:ext cx="712478" cy="19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endParaRPr lang="nb-NO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056922" y="9434832"/>
            <a:ext cx="5209117" cy="19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endParaRPr lang="nb-NO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266039" y="9434832"/>
            <a:ext cx="301978" cy="19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210B990A-2A47-42D0-9068-DD09786AF66C}" type="slidenum">
              <a:rPr lang="nb-NO"/>
              <a:pPr/>
              <a:t>‹#›</a:t>
            </a:fld>
            <a:endParaRPr lang="nb-NO" dirty="0"/>
          </a:p>
        </p:txBody>
      </p:sp>
      <p:pic>
        <p:nvPicPr>
          <p:cNvPr id="37894" name="Picture 6" descr="SkedsmoK_Logo_sort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7207" y="151731"/>
            <a:ext cx="346016" cy="84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493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05934" y="331047"/>
            <a:ext cx="4982634" cy="24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905935" y="9434832"/>
            <a:ext cx="712479" cy="19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endParaRPr lang="nb-NO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4538"/>
            <a:ext cx="538003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17416"/>
            <a:ext cx="4982634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604257" y="9434832"/>
            <a:ext cx="4284310" cy="19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endParaRPr lang="nb-NO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88567" y="9434832"/>
            <a:ext cx="528461" cy="19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D065D86D-5543-45E3-9E56-9EF2B58B0079}" type="slidenum">
              <a:rPr lang="nb-NO"/>
              <a:pPr/>
              <a:t>‹#›</a:t>
            </a:fld>
            <a:endParaRPr lang="nb-NO" dirty="0"/>
          </a:p>
        </p:txBody>
      </p:sp>
      <p:pic>
        <p:nvPicPr>
          <p:cNvPr id="38920" name="Picture 9" descr="SkedsmoK_Logo_sort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1012" y="151731"/>
            <a:ext cx="346016" cy="84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552957"/>
      </p:ext>
    </p:extLst>
  </p:cSld>
  <p:clrMap bg1="lt1" tx1="dk1" bg2="lt2" tx2="dk2" accent1="accent1" accent2="accent2" accent3="accent3" accent4="accent4" accent5="accent5" accent6="accent6" hlink="hlink" folHlink="folHlink"/>
  <p:notesStyle>
    <a:lvl1pPr indent="98425" algn="l" rtl="0" fontAlgn="base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indent="109538" algn="l" rtl="0" fontAlgn="base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indent="130175" algn="l" rtl="0" fontAlgn="base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indent="150813" algn="l" rtl="0" fontAlgn="base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indent="171450" algn="l" rtl="0" fontAlgn="base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D86D-5543-45E3-9E56-9EF2B58B0079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112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D86D-5543-45E3-9E56-9EF2B58B0079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126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b-NO" dirty="0"/>
          </a:p>
          <a:p>
            <a:pPr indent="0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D86D-5543-45E3-9E56-9EF2B58B0079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633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3303588"/>
            <a:ext cx="9906000" cy="827087"/>
          </a:xfrm>
          <a:prstGeom prst="rect">
            <a:avLst/>
          </a:prstGeom>
          <a:solidFill>
            <a:srgbClr val="C0001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b-NO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1676400"/>
            <a:ext cx="9906000" cy="15113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b-NO" sz="2400" dirty="0"/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63738" y="3429000"/>
            <a:ext cx="7391400" cy="687388"/>
          </a:xfrm>
        </p:spPr>
        <p:txBody>
          <a:bodyPr/>
          <a:lstStyle>
            <a:lvl1pPr marL="0" indent="0" algn="r">
              <a:buFontTx/>
              <a:buNone/>
              <a:defRPr smtClean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9D5FFDB-9832-4075-BF50-101C9AF79B90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014538" y="6477000"/>
            <a:ext cx="6442075" cy="179388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56613" y="6477000"/>
            <a:ext cx="900112" cy="179388"/>
          </a:xfrm>
        </p:spPr>
        <p:txBody>
          <a:bodyPr/>
          <a:lstStyle>
            <a:lvl1pPr>
              <a:defRPr/>
            </a:lvl1pPr>
          </a:lstStyle>
          <a:p>
            <a:fld id="{5B6E3A0B-AA0D-4506-A43D-80970FF143E7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604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52625" y="1676400"/>
            <a:ext cx="7391400" cy="1497013"/>
          </a:xfrm>
        </p:spPr>
        <p:txBody>
          <a:bodyPr/>
          <a:lstStyle>
            <a:lvl1pPr algn="r">
              <a:defRPr sz="2800" smtClean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0426" name="Picture 13" descr="SkedsmoK_Logo_sort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450850"/>
            <a:ext cx="788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4926F-9FC1-46E2-8803-7DD494110940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7CA6B-DE8A-4FBD-9D8C-FE30C33674C0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725" y="139700"/>
            <a:ext cx="2159000" cy="61087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139700"/>
            <a:ext cx="6326187" cy="61087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12D1B-6159-43C9-9753-E6D850750F74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ABA50-2491-4D42-9E74-5171EBDFC825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Click to edit Master subtitle style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A8BE7-352B-4AC2-8987-264DB520F193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8560D0-C4F2-41A9-9E48-1C2A48B0F356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8EDD34-63E1-42B1-B416-D07483EF7584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92B17-69FD-414C-9A2B-B517B6BF6BE1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5C6D-1AD2-4F07-A923-938D20A33EA6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3A3A1-B599-4908-AD03-500D95AD9ED9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3429000"/>
            <a:ext cx="4241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3429000"/>
            <a:ext cx="4243387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7F09F-1C90-49CF-942F-E38575CCB9C1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802FF-0633-4519-A4EC-EBB35765B10A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5DC2A-5807-4B32-9E37-6114F12B7E9F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9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39AF6-B332-46CA-BD6C-B3EFE9707732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52D16-FCD8-4650-ACAE-923C5EAC5371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2796C1-EA60-49D2-AC90-14BD53B5EDD8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39B1C-DC07-4F29-AD21-F1D084FE5A4F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92D45-8974-4E57-940F-0F4C3B9B7396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FE86B-DA14-4EEB-84C2-0D731671ECBD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C8882-7122-4112-B741-6798A6378072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20E05-B675-490F-B111-CEE8B52CAB51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6E1C7-1A21-44AB-A547-576FB8BD7342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976508-7211-44F5-8A8E-1E94CC98122C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5986A-7B0C-40C8-A35A-DAAA614729DF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2561F-37D0-4EBE-B98B-1EFEA6F2124C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5E5BA-9C14-4A8B-A22A-5C89C8410961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725" y="1676400"/>
            <a:ext cx="2159000" cy="4572000"/>
          </a:xfr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1676400"/>
            <a:ext cx="6326187" cy="4572000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4C115-B6CC-42EB-8666-AA6F9E716214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5A0EB-568D-47B3-8123-9EADE45FCCAD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3C4C7-0EE3-4834-A473-9ECB6DF0F249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E9963-936E-458B-8F06-4A8044078D89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65E44-40E0-4B08-8540-FF3D650281DF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D83F0-7CCF-40CF-A9CD-2E75071C8A34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95AF5-87CC-4CE9-86CC-D4A44C83F994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55549-5D99-40D9-855A-3330CCB8EE0A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9CD50-9F82-4919-9701-BB4FA326D735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C5B47-D95B-4F2F-847B-3237827CB098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9B339-C658-4D21-92DD-39B33EA53E4B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A6FC0A-AD35-4895-AB89-CB5680647715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AABB4-0F8C-44C7-A68B-B0060E1D9D9A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63462-45BE-4541-805A-68B0E382775F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E79F7-8ADC-4537-A371-2896CF0759BF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F59C7-4C1B-40C4-B941-F7C37BAF95F8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0E25A-08AA-44E4-BEF9-CD99BDF6BAB8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C816B-70C2-4AE8-9DEF-04600BD19686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671FD3-D048-4929-A725-60BF22918B95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FCB8F-3494-45FD-845D-44F67580C6F1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D7B64-102F-4AF8-BF8B-3CBA4036B709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F6709-7058-4719-8A32-548001B0CB4E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A286F-0C81-4108-8FE4-37588663C913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1CCDD3-2A17-4ACA-B8AA-6D8A21ABE0A4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1295400"/>
            <a:ext cx="4241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295400"/>
            <a:ext cx="4243387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4968F-3C7D-45A6-BDA4-EB2C1129D10A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80C52-8C39-4F88-89CA-132349DC38C5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511FEC-1524-4EDA-A9D6-4F89AD7F914E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EF9A6-AAF9-46B5-8550-C2A3EC6D986C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AB965B-4BB4-4D3F-850D-B5D3F15B333F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34592-F060-4754-B891-DF3FECB74155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B4C45-F765-440D-A852-204682989F25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05E44-8993-419D-9902-9EBB454BE730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AE3E0-9064-49D7-A004-59E035A4F19B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5591D-A72E-41CF-AE26-9373FEE3C6FB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/>
              <a:t>Klikk ikonet for å legge til et bilde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E67E94-4C9E-4FFE-9120-0191435445AB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AFAF2-F3C2-49A4-8BA2-E68043CFC319}" type="slidenum">
              <a:rPr lang="nb-NO"/>
              <a:pPr/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295400"/>
            <a:ext cx="863758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477000"/>
            <a:ext cx="12954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fld id="{E4EE8B60-57D3-40DC-B4FD-6EA73B54C028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16125" y="6477000"/>
            <a:ext cx="64420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6613" y="6477000"/>
            <a:ext cx="8985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091830FA-0102-4DBD-A9F2-9D5E7E0EAEBD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906000" cy="1066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bIns="54000" anchor="ctr"/>
          <a:lstStyle/>
          <a:p>
            <a:endParaRPr lang="nb-NO" sz="2400" dirty="0">
              <a:solidFill>
                <a:schemeClr val="bg2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39700"/>
            <a:ext cx="863758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5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195263" indent="-195263" algn="l" rtl="0" eaLnBrk="1" fontAlgn="base" hangingPunct="1">
        <a:spcBef>
          <a:spcPct val="20000"/>
        </a:spcBef>
        <a:spcAft>
          <a:spcPct val="0"/>
        </a:spcAft>
        <a:buClr>
          <a:srgbClr val="C00010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2pPr>
      <a:lvl3pPr marL="1182688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601788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20888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478088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35288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392488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49688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103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b-NO" sz="2400" dirty="0"/>
          </a:p>
        </p:txBody>
      </p:sp>
      <p:sp>
        <p:nvSpPr>
          <p:cNvPr id="13315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3429000"/>
            <a:ext cx="86375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477000"/>
            <a:ext cx="12954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DDE07E81-4B53-44D5-BB56-2533D5FBC99F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21508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16125" y="6477000"/>
            <a:ext cx="64420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21509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6613" y="6477000"/>
            <a:ext cx="8985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97504B6-2E28-43A2-8F71-51E8BF7B3412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13319" name="Rectangle 1031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676400"/>
            <a:ext cx="8637587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195263" indent="-195263" algn="l" rtl="0" eaLnBrk="0" fontAlgn="base" hangingPunct="0">
        <a:spcBef>
          <a:spcPct val="20000"/>
        </a:spcBef>
        <a:spcAft>
          <a:spcPct val="0"/>
        </a:spcAft>
        <a:buClr>
          <a:srgbClr val="C00010"/>
        </a:buClr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63588" indent="-28575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2pPr>
      <a:lvl3pPr marL="1182688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3pPr>
      <a:lvl4pPr marL="1601788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4pPr>
      <a:lvl5pPr marL="2020888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5pPr>
      <a:lvl6pPr marL="2478088" indent="-22860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6pPr>
      <a:lvl7pPr marL="2935288" indent="-22860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7pPr>
      <a:lvl8pPr marL="3392488" indent="-22860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8pPr>
      <a:lvl9pPr marL="3849688" indent="-22860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b-NO" sz="2400" dirty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477000"/>
            <a:ext cx="12954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52D60E4-02FE-414B-8BBD-487F976E2971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16125" y="6477000"/>
            <a:ext cx="64420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6613" y="6477000"/>
            <a:ext cx="8985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C8068AA0-199C-492C-A788-8B81727C6BBA}" type="slidenum">
              <a:rPr lang="nb-NO"/>
              <a:pPr/>
              <a:t>‹#›</a:t>
            </a:fld>
            <a:endParaRPr lang="nb-NO" dirty="0"/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1270000" y="5157788"/>
            <a:ext cx="8636000" cy="4143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bIns="36000" anchor="b"/>
          <a:lstStyle/>
          <a:p>
            <a:pPr algn="l" eaLnBrk="1" hangingPunct="1"/>
            <a:endParaRPr lang="nb-NO" sz="3200" dirty="0">
              <a:solidFill>
                <a:schemeClr val="bg1"/>
              </a:solidFill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719138" y="3429000"/>
            <a:ext cx="8551862" cy="19446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bIns="36000"/>
          <a:lstStyle/>
          <a:p>
            <a:pPr eaLnBrk="1" hangingPunct="1"/>
            <a:r>
              <a:rPr lang="nb-NO" sz="1800" b="1" dirty="0">
                <a:solidFill>
                  <a:schemeClr val="bg1"/>
                </a:solidFill>
              </a:rPr>
              <a:t>Skedsmo kommune</a:t>
            </a:r>
            <a:br>
              <a:rPr lang="nb-NO" sz="1800" b="1" dirty="0">
                <a:solidFill>
                  <a:schemeClr val="bg1"/>
                </a:solidFill>
              </a:rPr>
            </a:br>
            <a:r>
              <a:rPr lang="nb-NO" sz="1800" b="1" dirty="0">
                <a:solidFill>
                  <a:schemeClr val="bg1"/>
                </a:solidFill>
              </a:rPr>
              <a:t> </a:t>
            </a:r>
            <a:br>
              <a:rPr lang="nb-NO" sz="1800" b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Jonas Liesgate 18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Postboks 313, 2001 Lillestr</a:t>
            </a:r>
            <a:r>
              <a:rPr lang="nb-NO" sz="1800" dirty="0">
                <a:solidFill>
                  <a:schemeClr val="bg1"/>
                </a:solidFill>
              </a:rPr>
              <a:t>øm</a:t>
            </a:r>
            <a:br>
              <a:rPr lang="nb-NO" sz="1800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www.skedsmo.kommune.no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5" r:id="rId3"/>
    <p:sldLayoutId id="2147483714" r:id="rId4"/>
    <p:sldLayoutId id="2147483713" r:id="rId5"/>
    <p:sldLayoutId id="2147483712" r:id="rId6"/>
    <p:sldLayoutId id="2147483711" r:id="rId7"/>
    <p:sldLayoutId id="2147483710" r:id="rId8"/>
    <p:sldLayoutId id="2147483709" r:id="rId9"/>
    <p:sldLayoutId id="2147483708" r:id="rId10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lr>
          <a:srgbClr val="C00010"/>
        </a:buClr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63588" indent="-28575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2pPr>
      <a:lvl3pPr marL="1182688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3pPr>
      <a:lvl4pPr marL="1601788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4pPr>
      <a:lvl5pPr marL="2020888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5pPr>
      <a:lvl6pPr marL="2478088" indent="-22860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6pPr>
      <a:lvl7pPr marL="2935288" indent="-22860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7pPr>
      <a:lvl8pPr marL="3392488" indent="-22860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8pPr>
      <a:lvl9pPr marL="3849688" indent="-228600" algn="l" rtl="0" fontAlgn="base">
        <a:spcBef>
          <a:spcPct val="2000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fld id="{A1EE7D1D-2414-48BB-BE2C-CB6C5D7E4AA2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dirty="0"/>
              <a:t>Skedsmo Kommune, Presentasjonsnavn</a:t>
            </a:r>
          </a:p>
          <a:p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A9246BCC-E6D8-4A2B-85DD-95813674193D}" type="slidenum">
              <a:rPr lang="nb-NO"/>
              <a:pPr/>
              <a:t>1</a:t>
            </a:fld>
            <a:endParaRPr lang="nb-NO" dirty="0"/>
          </a:p>
        </p:txBody>
      </p:sp>
      <p:sp>
        <p:nvSpPr>
          <p:cNvPr id="7065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19138" y="1714502"/>
            <a:ext cx="9056935" cy="1497013"/>
          </a:xfrm>
        </p:spPr>
        <p:txBody>
          <a:bodyPr/>
          <a:lstStyle/>
          <a:p>
            <a:r>
              <a:rPr lang="nb-NO" b="1" dirty="0"/>
              <a:t>Smartere renhold ved hjelp av sensorteknologi?</a:t>
            </a:r>
            <a:endParaRPr lang="nb-NO" dirty="0"/>
          </a:p>
        </p:txBody>
      </p:sp>
      <p:sp>
        <p:nvSpPr>
          <p:cNvPr id="7065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48544" y="3342455"/>
            <a:ext cx="8508181" cy="687388"/>
          </a:xfrm>
        </p:spPr>
        <p:txBody>
          <a:bodyPr/>
          <a:lstStyle/>
          <a:p>
            <a:r>
              <a:rPr lang="nb-NO" sz="2000" dirty="0"/>
              <a:t>Vil sensordata endre vår måte å planlegge renholdet?</a:t>
            </a:r>
          </a:p>
        </p:txBody>
      </p:sp>
      <p:pic>
        <p:nvPicPr>
          <p:cNvPr id="70661" name="Picture 8" descr="_DSC1845"/>
          <p:cNvPicPr>
            <a:picLocks noChangeAspect="1" noChangeArrowheads="1"/>
          </p:cNvPicPr>
          <p:nvPr/>
        </p:nvPicPr>
        <p:blipFill>
          <a:blip r:embed="rId3"/>
          <a:srcRect t="27489" b="28006"/>
          <a:stretch>
            <a:fillRect/>
          </a:stretch>
        </p:blipFill>
        <p:spPr bwMode="auto">
          <a:xfrm>
            <a:off x="-1588" y="4114800"/>
            <a:ext cx="99075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DB6DE1-D479-4585-BC9D-79A3A7056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/>
              <a:t>Hvordan analysere data?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D1F72B1-8A56-4DB7-8F51-15C50F341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137" y="1268760"/>
            <a:ext cx="8618220" cy="4953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11BB84-3637-4A47-B182-F85BECE50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469BDF-E45C-4127-B4AC-F797F342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257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F67C42-154F-457F-A997-62FE75AD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E1A6BFB2-5C90-49D5-AC2F-6A8D719B9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648" y="1281565"/>
            <a:ext cx="5256357" cy="4953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334C97-B0D9-457A-AB9B-6738DF4F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54478C3-4552-4CDF-BE79-FF464C63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Skedsmo Kommune, Renholdsavdelingen</a:t>
            </a:r>
          </a:p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5CFC87-599F-4586-850A-D2A6701D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648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8FCD26-6A9F-40EC-AF02-9AFFDE8A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CB34F96-BA33-43F1-89EA-963856776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434" y="1258468"/>
            <a:ext cx="8040295" cy="4953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D0D7A2-D13A-4A8B-AF26-9A95D7022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2BA32C-9C16-4077-98FD-094FF5A4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666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/>
              <a:t>Hovedinngang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i="1" dirty="0"/>
          </a:p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B65CB30-2D15-432A-B187-1843FCAFF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1" t="1956"/>
          <a:stretch/>
        </p:blipFill>
        <p:spPr>
          <a:xfrm>
            <a:off x="5529064" y="3925011"/>
            <a:ext cx="2847956" cy="293298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12EA761-8632-4760-A312-1D48D335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1349213"/>
            <a:ext cx="3158841" cy="278136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F65CCCA-030F-4BD7-9A83-AA62DF9D4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550" y="3989472"/>
            <a:ext cx="2818991" cy="270564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028BAF2-C293-4BC4-A5B2-02B31A6BD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952" y="1212384"/>
            <a:ext cx="2736304" cy="29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533D87-4E8F-4CD3-8295-FA482A5D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C410066-B7CD-4F90-B0D1-F307A89C0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547461"/>
            <a:ext cx="8637587" cy="4448877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0A953C-C18D-44E5-BBDE-2F847E5B9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2023868-A4B0-4A18-ADA7-E46B66AF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2774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CA86A8-5822-4EF6-BC4C-C62FC0CC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97F2596-D06D-4B4A-A43F-C007EA3FE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9" y="1467445"/>
            <a:ext cx="7186190" cy="3834462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FF21140-8884-4AA8-ABA2-C04015F1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0175EB-6D63-46BA-8E0A-981B9898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354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DFCBD2-63BB-4B26-966A-8C4C437E2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BB41BC6-3003-4E1F-94BC-62A810258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795773"/>
            <a:ext cx="8637587" cy="395225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FB6610-3FFA-4A8F-BA72-95B1E43F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989435-F4B0-4611-AEDC-2504DB84A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3839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CE0E56-9079-4264-A356-8D3E17C49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9E0FEF7-4A08-4699-8A4A-B7B914D92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407077"/>
            <a:ext cx="8637587" cy="4729645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473A5C-D83F-4013-9CA6-5F8F964A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E5C2B3-5F43-4C17-B67B-F0F40226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7777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79FEB6-67CB-45D2-BBF5-1CA9D90F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91F9893B-0572-40CC-97E6-A0498106C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517496"/>
            <a:ext cx="8637587" cy="4508807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B3247E-0D95-4C2C-B606-922870B2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51C2D7-DEEA-4AE4-BBB0-D144657D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8942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BCFF65-67C0-4FDE-A9BE-E1713B1B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E5FE209-B1FD-41C9-881D-3AE0E8D89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402696"/>
            <a:ext cx="8637587" cy="4738407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5D1007-A4DE-463F-83ED-27006FF7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765229B-61EE-4FE2-9A7E-2B91176F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90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D72E93-D87F-4471-95EE-97B9F477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/>
              <a:t>Skedsmo kommune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2AF700-9A0B-4B56-91CB-BE6A02CDE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65" y="1268760"/>
            <a:ext cx="8637587" cy="4953000"/>
          </a:xfrm>
        </p:spPr>
        <p:txBody>
          <a:bodyPr/>
          <a:lstStyle/>
          <a:p>
            <a:r>
              <a:rPr lang="nb-NO" sz="2000" dirty="0"/>
              <a:t>55.305 innbyggere </a:t>
            </a:r>
            <a:r>
              <a:rPr lang="nb-NO" dirty="0"/>
              <a:t>(pr 3 kvartal 2018)</a:t>
            </a:r>
            <a:endParaRPr lang="nb-NO" sz="2000" dirty="0"/>
          </a:p>
          <a:p>
            <a:r>
              <a:rPr lang="nb-NO" sz="2000" dirty="0"/>
              <a:t>Organisering </a:t>
            </a:r>
          </a:p>
          <a:p>
            <a:r>
              <a:rPr lang="nb-NO" sz="2000" dirty="0"/>
              <a:t>Renhold- og vaskeri;  128 årsverk</a:t>
            </a:r>
          </a:p>
          <a:p>
            <a:r>
              <a:rPr lang="nb-NO" sz="2000" dirty="0"/>
              <a:t>Verktøy og systemer </a:t>
            </a:r>
          </a:p>
          <a:p>
            <a:pPr marL="0" indent="0">
              <a:buNone/>
            </a:pPr>
            <a:r>
              <a:rPr lang="nb-NO" sz="2000" dirty="0"/>
              <a:t>	</a:t>
            </a:r>
            <a:r>
              <a:rPr lang="nb-NO" sz="2000" i="1" dirty="0"/>
              <a:t>Jonathan </a:t>
            </a:r>
            <a:r>
              <a:rPr lang="nb-NO" sz="2000" i="1" dirty="0" err="1"/>
              <a:t>Clean</a:t>
            </a:r>
            <a:r>
              <a:rPr lang="nb-NO" sz="2000" i="1" dirty="0"/>
              <a:t>, </a:t>
            </a:r>
            <a:r>
              <a:rPr lang="nb-NO" sz="2000" i="1" dirty="0" err="1"/>
              <a:t>Clean</a:t>
            </a:r>
            <a:r>
              <a:rPr lang="nb-NO" sz="2000" i="1" dirty="0"/>
              <a:t> Pilot, roboter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Fra 1/1-2020; </a:t>
            </a:r>
            <a:r>
              <a:rPr lang="nb-NO" sz="2000" b="1" dirty="0">
                <a:solidFill>
                  <a:srgbClr val="C00000"/>
                </a:solidFill>
              </a:rPr>
              <a:t>Lillestrøm kommune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000" dirty="0"/>
              <a:t>Fet, Sørum og Skedsmo slås sammen til Lillestrøm kommune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000" dirty="0"/>
              <a:t>Legges under avdeling Kultur, Miljø og Samfunn.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000" dirty="0"/>
              <a:t>Avdeling Renhold og vaskeri med totalt </a:t>
            </a:r>
            <a:r>
              <a:rPr lang="nb-NO" sz="2000" dirty="0" err="1"/>
              <a:t>ca</a:t>
            </a:r>
            <a:r>
              <a:rPr lang="nb-NO" sz="2000" dirty="0"/>
              <a:t> 190 årsverk.</a:t>
            </a:r>
          </a:p>
          <a:p>
            <a:endParaRPr lang="nb-NO" sz="2000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7D1464-6272-4A52-AA80-F302764F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765FF5-E57C-46EB-BA54-89C2A767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2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B20392A-9830-48EB-AD41-16B408C4E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67" y="1340768"/>
            <a:ext cx="173623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4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F3FC69-AC84-4AB0-B406-D11F5498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DD09B64-C5F4-466F-8125-0A9B760E0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390902"/>
            <a:ext cx="8637587" cy="4761995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D4089EA-0F70-4465-B27B-A2531A4D4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1F240AB-3291-4893-AB04-A1E7AB6D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197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352644-9A98-4FBB-9372-D6672C4B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/>
              <a:t> 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AEE69B65-B401-4515-AA06-9A31FD437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1396083"/>
            <a:ext cx="8637587" cy="4751634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7F0664-C7A1-48D7-8E1C-EDB79A34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2F7E24-F180-418C-8B99-A42B6A1E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7640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86AEA7-A950-44D9-8285-A891EB1D7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/>
              <a:t>Konklusjon så langt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65002C-3203-4DB6-A592-6ADBB22FB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Viktige data gjør at vi skal planlegge bygget annerledes</a:t>
            </a:r>
          </a:p>
          <a:p>
            <a:r>
              <a:rPr lang="nb-NO" sz="2400" dirty="0"/>
              <a:t>Renholder må vurdere mer – snu hodet. </a:t>
            </a:r>
          </a:p>
          <a:p>
            <a:r>
              <a:rPr lang="nb-NO" sz="2400" dirty="0"/>
              <a:t>Vi tenker mer behov og ikke faste frekvenser</a:t>
            </a:r>
          </a:p>
          <a:p>
            <a:r>
              <a:rPr lang="nb-NO" sz="2400" dirty="0"/>
              <a:t>Prøver ut ulike verdier ift varsler….hvor mange besøk «tåler» et toalett før det må få nytt tilsyn?</a:t>
            </a:r>
          </a:p>
          <a:p>
            <a:r>
              <a:rPr lang="nb-NO" sz="2400" dirty="0"/>
              <a:t>Hva «tåler» de store salene?</a:t>
            </a:r>
          </a:p>
          <a:p>
            <a:r>
              <a:rPr lang="nb-NO" sz="2400" dirty="0"/>
              <a:t>Endre arbeidstider på et sted hvor det er tilrettelagte arbeidsplasser </a:t>
            </a:r>
            <a:r>
              <a:rPr lang="nb-NO" sz="2400" dirty="0">
                <a:sym typeface="Wingdings" panose="05000000000000000000" pitchFamily="2" charset="2"/>
              </a:rPr>
              <a:t></a:t>
            </a:r>
          </a:p>
          <a:p>
            <a:r>
              <a:rPr lang="nb-NO" sz="2400" dirty="0">
                <a:sym typeface="Wingdings" panose="05000000000000000000" pitchFamily="2" charset="2"/>
              </a:rPr>
              <a:t>Verktøyet til </a:t>
            </a:r>
            <a:r>
              <a:rPr lang="nb-NO" sz="2400" dirty="0" err="1">
                <a:sym typeface="Wingdings" panose="05000000000000000000" pitchFamily="2" charset="2"/>
              </a:rPr>
              <a:t>Essity</a:t>
            </a:r>
            <a:endParaRPr lang="nb-NO" sz="2400" dirty="0">
              <a:sym typeface="Wingdings" panose="05000000000000000000" pitchFamily="2" charset="2"/>
            </a:endParaRPr>
          </a:p>
          <a:p>
            <a:r>
              <a:rPr lang="nb-NO" sz="2400" dirty="0">
                <a:sym typeface="Wingdings" panose="05000000000000000000" pitchFamily="2" charset="2"/>
              </a:rPr>
              <a:t>FM-system</a:t>
            </a:r>
          </a:p>
          <a:p>
            <a:endParaRPr lang="nb-NO" sz="2400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A80FDA-E091-42E5-B092-78ABA506B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3F8BFF-ABBB-4A8D-A7B2-B4924E9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676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90D24B-4130-4C17-8688-1C141334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dirty="0"/>
              <a:t>«Små ting – enorme muligheter»</a:t>
            </a:r>
            <a:endParaRPr lang="nb-NO" sz="4000" b="1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4BF731-6ACA-4001-AEDF-CECF7C71B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7D9274-4BDC-4E3F-A5D3-1DC1A4AA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/>
              <a:pPr/>
              <a:t>3</a:t>
            </a:fld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9512F962-97A4-4574-A5A7-D0243C9C7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1196752"/>
            <a:ext cx="8637587" cy="5051648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	«Alt som drar nytte av å være tilkoblet, vil bli tilkoblet»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«Skal dagens ledere kunne hente ut fremtidens verdiskapning, er de nødt til å ta i bruk den nye sensorteknologien som nå ligger foran øynene deres» </a:t>
            </a:r>
            <a:r>
              <a:rPr lang="nb-NO" sz="1200" i="1" dirty="0"/>
              <a:t>Berit Svendsen</a:t>
            </a:r>
            <a:endParaRPr lang="nb-NO" sz="2000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Vi ønsker å dele spennende erfaringer – inspirere bransjen til å se nærmere på dette.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84C4301-7620-4E07-B2A8-D071E4C56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3" t="31967" r="5319" b="11038"/>
          <a:stretch/>
        </p:blipFill>
        <p:spPr>
          <a:xfrm>
            <a:off x="2144688" y="3105708"/>
            <a:ext cx="5040560" cy="21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0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CBFCB3-C334-4ECD-833D-395AE3EE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/>
              <a:t>Innovasjon</a:t>
            </a:r>
            <a:r>
              <a:rPr lang="nb-NO" sz="4000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A06B97-1431-42C3-A76E-072BEC1BB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er ute etter å skaffe oss ny kunnskap, og sår noen tanker ut i administrasjonen </a:t>
            </a:r>
          </a:p>
          <a:p>
            <a:r>
              <a:rPr lang="nb-NO" dirty="0"/>
              <a:t>Hvis vi visste mer om hvordan byggene blir brukt – ville vi helt sikkert ha planlagt de annerledes.</a:t>
            </a:r>
          </a:p>
          <a:p>
            <a:r>
              <a:rPr lang="nb-NO" dirty="0"/>
              <a:t>Hvor får vi tak i disse sensorene – og hvordan få satt dette i system sammen med renholdsplanene?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NorEngros og </a:t>
            </a:r>
            <a:r>
              <a:rPr lang="nb-NO" dirty="0" err="1"/>
              <a:t>Essity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775152-0906-452B-ADCD-A8D10B54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CDE4CBA-4317-4E75-9E34-FF0EAA96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DFA9638-FBA5-4092-A087-25CAD369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592" y="3651200"/>
            <a:ext cx="6984776" cy="25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8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398AF8-75BF-4DAC-A184-B96CC66D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260648"/>
            <a:ext cx="8637587" cy="470957"/>
          </a:xfrm>
        </p:spPr>
        <p:txBody>
          <a:bodyPr anchor="ctr"/>
          <a:lstStyle/>
          <a:p>
            <a:br>
              <a:rPr lang="nb-NO" sz="4000" b="1" dirty="0"/>
            </a:br>
            <a:r>
              <a:rPr lang="nb-NO" sz="4000" b="1" dirty="0"/>
              <a:t>Skedsmo rådhus</a:t>
            </a:r>
            <a:br>
              <a:rPr lang="nb-NO" b="1" dirty="0"/>
            </a:b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8E2DFA-9E05-4461-A500-8AEBAEB3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AA9C889-B9D5-4B4D-BD49-D99E687E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70FF6745-10F0-4421-B1DA-C7A9532AB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694" y="2492896"/>
            <a:ext cx="7088322" cy="3744967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4FCB4BF-733C-4AF0-A701-4AADB2D29264}"/>
              </a:ext>
            </a:extLst>
          </p:cNvPr>
          <p:cNvSpPr txBox="1"/>
          <p:nvPr/>
        </p:nvSpPr>
        <p:spPr>
          <a:xfrm>
            <a:off x="776536" y="1196752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250 sensorer på håndtørk, såpe, toalettpapir og avfallsbøtter</a:t>
            </a:r>
          </a:p>
          <a:p>
            <a:r>
              <a:rPr lang="nb-NO" dirty="0"/>
              <a:t>55 besøkstellere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249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C17542-B7CB-40F0-B940-FAEC7450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6511C89A-6A90-462F-B805-CBB9AD033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3" t="18622" r="55152" b="14685"/>
          <a:stretch/>
        </p:blipFill>
        <p:spPr>
          <a:xfrm>
            <a:off x="631912" y="1340768"/>
            <a:ext cx="8642176" cy="4501132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84C99D6-043E-45E7-B2F5-B7A94B58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690374-D4E4-4E80-91E5-DBE429E2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605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DF2BAD-F0D0-4816-A5AC-CB6CA638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5EB6083-A4A8-44F4-9E68-5E163C20A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3" t="15955" r="55152" b="17353"/>
          <a:stretch/>
        </p:blipFill>
        <p:spPr>
          <a:xfrm>
            <a:off x="560512" y="1340767"/>
            <a:ext cx="8424936" cy="4387988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1EE9BF-1463-4F20-818E-7B7E41E2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DB5682-8303-4C18-9AB6-C97224E8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86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CF2EA1-67CB-45A5-8300-881A783EA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b="1" dirty="0"/>
              <a:t>Visuelt for renholder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EB7459-7341-47E9-8B57-92C62B3B6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E4535C-C763-4214-83DD-7FBE9C6C5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0147E7E-2104-4946-AE75-33099873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8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4088EE7-E4BB-4E9E-B893-1A22E293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60" y="2996952"/>
            <a:ext cx="2285277" cy="115612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0102130-00D8-420B-A75F-B19553A8E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210" y="1785773"/>
            <a:ext cx="5255630" cy="425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06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05DD3C-59ED-4C6E-A139-208B9987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E7A0DB24-EFD1-4DD7-85B5-763303082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544" y="1476702"/>
            <a:ext cx="8637587" cy="3904596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EFBB196-7B6A-495B-A239-BB6350ED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0E05-B675-490F-B111-CEE8B52CAB51}" type="datetime1">
              <a:rPr lang="nb-NO" smtClean="0"/>
              <a:pPr/>
              <a:t>29.11.2018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19C144-5A78-4D2E-BCA2-9A7EE9CF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1C7-1A21-44AB-A547-576FB8BD7342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5051352"/>
      </p:ext>
    </p:extLst>
  </p:cSld>
  <p:clrMapOvr>
    <a:masterClrMapping/>
  </p:clrMapOvr>
</p:sld>
</file>

<file path=ppt/theme/theme1.xml><?xml version="1.0" encoding="utf-8"?>
<a:theme xmlns:a="http://schemas.openxmlformats.org/drawingml/2006/main" name="Skedsmo_PPT_overordne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10"/>
      </a:accent1>
      <a:accent2>
        <a:srgbClr val="00365D"/>
      </a:accent2>
      <a:accent3>
        <a:srgbClr val="FFFFFF"/>
      </a:accent3>
      <a:accent4>
        <a:srgbClr val="000000"/>
      </a:accent4>
      <a:accent5>
        <a:srgbClr val="DCAAAA"/>
      </a:accent5>
      <a:accent6>
        <a:srgbClr val="003053"/>
      </a:accent6>
      <a:hlink>
        <a:srgbClr val="C0C2C4"/>
      </a:hlink>
      <a:folHlink>
        <a:srgbClr val="949397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0010"/>
        </a:accent1>
        <a:accent2>
          <a:srgbClr val="00365D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003053"/>
        </a:accent6>
        <a:hlink>
          <a:srgbClr val="C0C2C4"/>
        </a:hlink>
        <a:folHlink>
          <a:srgbClr val="9493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10"/>
      </a:accent1>
      <a:accent2>
        <a:srgbClr val="00365D"/>
      </a:accent2>
      <a:accent3>
        <a:srgbClr val="FFFFFF"/>
      </a:accent3>
      <a:accent4>
        <a:srgbClr val="000000"/>
      </a:accent4>
      <a:accent5>
        <a:srgbClr val="DCAAAA"/>
      </a:accent5>
      <a:accent6>
        <a:srgbClr val="003053"/>
      </a:accent6>
      <a:hlink>
        <a:srgbClr val="C0C2C4"/>
      </a:hlink>
      <a:folHlink>
        <a:srgbClr val="949397"/>
      </a:folHlink>
    </a:clrScheme>
    <a:fontScheme name="1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0010"/>
        </a:accent1>
        <a:accent2>
          <a:srgbClr val="00365D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003053"/>
        </a:accent6>
        <a:hlink>
          <a:srgbClr val="C0C2C4"/>
        </a:hlink>
        <a:folHlink>
          <a:srgbClr val="9493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10"/>
      </a:accent1>
      <a:accent2>
        <a:srgbClr val="00365D"/>
      </a:accent2>
      <a:accent3>
        <a:srgbClr val="FFFFFF"/>
      </a:accent3>
      <a:accent4>
        <a:srgbClr val="000000"/>
      </a:accent4>
      <a:accent5>
        <a:srgbClr val="DCAAAA"/>
      </a:accent5>
      <a:accent6>
        <a:srgbClr val="003053"/>
      </a:accent6>
      <a:hlink>
        <a:srgbClr val="C0C2C4"/>
      </a:hlink>
      <a:folHlink>
        <a:srgbClr val="949397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0010"/>
        </a:accent1>
        <a:accent2>
          <a:srgbClr val="00365D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003053"/>
        </a:accent6>
        <a:hlink>
          <a:srgbClr val="C0C2C4"/>
        </a:hlink>
        <a:folHlink>
          <a:srgbClr val="9493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10"/>
      </a:accent1>
      <a:accent2>
        <a:srgbClr val="00365D"/>
      </a:accent2>
      <a:accent3>
        <a:srgbClr val="FFFFFF"/>
      </a:accent3>
      <a:accent4>
        <a:srgbClr val="000000"/>
      </a:accent4>
      <a:accent5>
        <a:srgbClr val="DCAAAA"/>
      </a:accent5>
      <a:accent6>
        <a:srgbClr val="003053"/>
      </a:accent6>
      <a:hlink>
        <a:srgbClr val="C0C2C4"/>
      </a:hlink>
      <a:folHlink>
        <a:srgbClr val="9493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0010"/>
      </a:accent1>
      <a:accent2>
        <a:srgbClr val="00365D"/>
      </a:accent2>
      <a:accent3>
        <a:srgbClr val="FFFFFF"/>
      </a:accent3>
      <a:accent4>
        <a:srgbClr val="000000"/>
      </a:accent4>
      <a:accent5>
        <a:srgbClr val="DCAAAA"/>
      </a:accent5>
      <a:accent6>
        <a:srgbClr val="003053"/>
      </a:accent6>
      <a:hlink>
        <a:srgbClr val="C0C2C4"/>
      </a:hlink>
      <a:folHlink>
        <a:srgbClr val="9493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Skedsmo_PPT_overordnet</Template>
  <TotalTime>3086</TotalTime>
  <Words>250</Words>
  <Application>Microsoft Office PowerPoint</Application>
  <PresentationFormat>A4 (210 x 297 mm)</PresentationFormat>
  <Paragraphs>103</Paragraphs>
  <Slides>22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Wingdings</vt:lpstr>
      <vt:lpstr>Skedsmo_PPT_overordnet</vt:lpstr>
      <vt:lpstr>1_Blank Presentation</vt:lpstr>
      <vt:lpstr>2_Blank Presentation</vt:lpstr>
      <vt:lpstr>Smartere renhold ved hjelp av sensorteknologi?</vt:lpstr>
      <vt:lpstr>Skedsmo kommune </vt:lpstr>
      <vt:lpstr>«Små ting – enorme muligheter»</vt:lpstr>
      <vt:lpstr>Innovasjon </vt:lpstr>
      <vt:lpstr> Skedsmo rådhus </vt:lpstr>
      <vt:lpstr>PowerPoint-presentasjon</vt:lpstr>
      <vt:lpstr>PowerPoint-presentasjon</vt:lpstr>
      <vt:lpstr>Visuelt for renholder</vt:lpstr>
      <vt:lpstr>PowerPoint-presentasjon</vt:lpstr>
      <vt:lpstr>Hvordan analysere data?</vt:lpstr>
      <vt:lpstr>PowerPoint-presentasjon</vt:lpstr>
      <vt:lpstr>PowerPoint-presentasjon</vt:lpstr>
      <vt:lpstr>Hovedinngang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</vt:lpstr>
      <vt:lpstr>Konklusjon så langt</vt:lpstr>
    </vt:vector>
  </TitlesOfParts>
  <Company>Skedsmo Kommune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Årsbudsjett 2011</dc:title>
  <dc:creator>heidis</dc:creator>
  <cp:lastModifiedBy>Lisbeth Aasland</cp:lastModifiedBy>
  <cp:revision>256</cp:revision>
  <cp:lastPrinted>2018-11-27T12:22:42Z</cp:lastPrinted>
  <dcterms:created xsi:type="dcterms:W3CDTF">2010-10-19T04:45:14Z</dcterms:created>
  <dcterms:modified xsi:type="dcterms:W3CDTF">2018-11-29T07:34:07Z</dcterms:modified>
</cp:coreProperties>
</file>